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4" r:id="rId1"/>
    <p:sldMasterId id="2147483696" r:id="rId2"/>
    <p:sldMasterId id="2147483708" r:id="rId3"/>
  </p:sldMasterIdLst>
  <p:notesMasterIdLst>
    <p:notesMasterId r:id="rId23"/>
  </p:notesMasterIdLst>
  <p:handoutMasterIdLst>
    <p:handoutMasterId r:id="rId24"/>
  </p:handoutMasterIdLst>
  <p:sldIdLst>
    <p:sldId id="256" r:id="rId4"/>
    <p:sldId id="596" r:id="rId5"/>
    <p:sldId id="598" r:id="rId6"/>
    <p:sldId id="259" r:id="rId7"/>
    <p:sldId id="603" r:id="rId8"/>
    <p:sldId id="615" r:id="rId9"/>
    <p:sldId id="605" r:id="rId10"/>
    <p:sldId id="613" r:id="rId11"/>
    <p:sldId id="616" r:id="rId12"/>
    <p:sldId id="611" r:id="rId13"/>
    <p:sldId id="610" r:id="rId14"/>
    <p:sldId id="609" r:id="rId15"/>
    <p:sldId id="608" r:id="rId16"/>
    <p:sldId id="607" r:id="rId17"/>
    <p:sldId id="606" r:id="rId18"/>
    <p:sldId id="260" r:id="rId19"/>
    <p:sldId id="261" r:id="rId20"/>
    <p:sldId id="262" r:id="rId21"/>
    <p:sldId id="594" r:id="rId22"/>
  </p:sldIdLst>
  <p:sldSz cx="9144000" cy="6858000" type="screen4x3"/>
  <p:notesSz cx="6735763" cy="9866313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>
          <p15:clr>
            <a:srgbClr val="A4A3A4"/>
          </p15:clr>
        </p15:guide>
        <p15:guide id="2" pos="2130">
          <p15:clr>
            <a:srgbClr val="A4A3A4"/>
          </p15:clr>
        </p15:guide>
        <p15:guide id="3" orient="horz" pos="3108">
          <p15:clr>
            <a:srgbClr val="A4A3A4"/>
          </p15:clr>
        </p15:guide>
        <p15:guide id="4" pos="212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lobalFund" initials="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54061"/>
    <a:srgbClr val="F1C4BF"/>
    <a:srgbClr val="F50F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4151" autoAdjust="0"/>
    <p:restoredTop sz="93741" autoAdjust="0"/>
  </p:normalViewPr>
  <p:slideViewPr>
    <p:cSldViewPr>
      <p:cViewPr varScale="1">
        <p:scale>
          <a:sx n="66" d="100"/>
          <a:sy n="66" d="100"/>
        </p:scale>
        <p:origin x="1764" y="4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32"/>
        <p:guide pos="2130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7F8D5-A004-426D-8C4D-6B29DFDC0C95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BC220-E492-477F-81E7-0B1266511F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9143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1"/>
          <p:cNvSpPr>
            <a:spLocks noChangeArrowheads="1"/>
          </p:cNvSpPr>
          <p:nvPr/>
        </p:nvSpPr>
        <p:spPr bwMode="auto">
          <a:xfrm>
            <a:off x="1" y="0"/>
            <a:ext cx="6735763" cy="98663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1" y="0"/>
            <a:ext cx="2919516" cy="49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3814667" y="0"/>
            <a:ext cx="2919516" cy="49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89000" y="730250"/>
            <a:ext cx="4956175" cy="3716338"/>
          </a:xfrm>
          <a:prstGeom prst="rect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3736" y="4686619"/>
            <a:ext cx="5386712" cy="443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451" tIns="46515" rIns="89451" bIns="46515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/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1" y="9371660"/>
            <a:ext cx="2919516" cy="493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14666" y="9371659"/>
            <a:ext cx="2917935" cy="491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451" tIns="46515" rIns="89451" bIns="46515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0" algn="l"/>
                <a:tab pos="908822" algn="l"/>
                <a:tab pos="1817644" algn="l"/>
                <a:tab pos="2726466" algn="l"/>
                <a:tab pos="3635289" algn="l"/>
                <a:tab pos="4544111" algn="l"/>
                <a:tab pos="5452933" algn="l"/>
                <a:tab pos="6361755" algn="l"/>
                <a:tab pos="7270577" algn="l"/>
                <a:tab pos="8179399" algn="l"/>
                <a:tab pos="9088222" algn="l"/>
                <a:tab pos="9997044" algn="l"/>
              </a:tabLst>
              <a:defRPr sz="1200">
                <a:solidFill>
                  <a:srgbClr val="000000"/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1B4A1393-A8A5-48C3-93F5-9A1711976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239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6240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6240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55038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5263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53004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8038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4531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8709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22231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4625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86120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5354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icrosoft YaHei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icrosoft YaHei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9404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8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DDC8C27-D63E-44C3-82A0-AFB80D8DD05C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1639354F-0C30-4C88-9483-AA84883F57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01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2027677-1C32-447B-9A51-F141B516AB9A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13AA288-0CC7-4342-82C7-587DCB41E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1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2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0D358D8-E05F-47CB-95D4-F5A913D503AA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42035F1-0E85-421A-AC67-6927523FE1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018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63B104E-DDFB-423C-BB06-2CE9EB873B99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E41D0CD-FDF0-405B-B2C2-5252CC0F31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556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9195171-C257-4F94-8CAA-C28292ED2B2A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F2E4BD9-A521-4F1D-81CC-8E5A09F2F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649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4475BCC-C92E-4B5F-8C8D-1D46C99C7336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BA08EBE-09BA-43A4-B7F1-94FFEEC94B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5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6A45096-6487-41C1-B45B-E53E828D944A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D71CDF5-9C27-4F72-9660-E4B9568B04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507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73058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008AB1D-F131-46D5-927E-53232F459E0E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5C7D139-5C56-477F-B666-3BE1DA405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418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B8459D6-43F0-4634-85DE-43A3263C2771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EC5D07D-B323-4A0E-80A2-55D8F71C70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629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9D5A6D9-53FF-4332-A1CE-E165D580156B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A373459-ECEC-4739-B6B8-FDA726605E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541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5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5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EF8B05F-ABD7-4973-AFBA-D8431F6CE438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BEC58CD-E265-4378-B552-81BE03F9A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95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5293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614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871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508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6864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0667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128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2816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1639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269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638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D09062-EC36-D535-50FA-3AB8C9A76B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425720E-FDD0-34F1-0655-E951A8F66B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AD7147-DF70-E568-016F-825D33E30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403CCA-8941-567E-F2FE-CD26C8D28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92A814-3976-4342-6197-8AE941B02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0723989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B7069E-11F5-0CC6-6020-D350C843C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294A52-49B7-250A-988D-1F5F7DC5FD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613721-B2B7-E09A-03EB-8BD150C7F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2907ED-27CD-5F9B-3E9F-E5793262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071199-BFED-B1D5-DCF2-A5EDE3950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6919883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497050-FB72-7DCC-7DD0-0FD467EB5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0A272EB-DD2C-A52E-C11E-59E23EB1B3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277B46-996F-5F06-A676-C68C2E923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78C393-7505-3C5F-0407-B16B6CD64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0423B1-92FC-039B-DB8C-E8CFAE822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4578379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A0EBA8-4CD6-9812-1FFA-5721B7EBB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6F4311-C375-B096-E7D5-A1558DF9CC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4EA0D56-AB11-FCF4-2342-FB779DD57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598C01-E1FD-0A1E-4A78-051D12A3E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A523A4-FF76-365F-89F1-766DDE4F6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002054E-4ACB-88CE-768B-0FBDA9597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3060037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2DBA88-333F-CE08-491D-47143966D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197971F-3A4C-5043-A707-2244652D5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EBDD292-B41B-45A8-1955-28D9EA1D33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CA2F39E-AB35-C01E-8A74-59E5946308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3E561A2-F71B-251A-EA2D-DE98D4302F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EA2FC71-D3C0-6892-B089-1606BAA2B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864CCE5-22B5-E226-9D8C-E07008AD2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0AF6684-275B-122C-79ED-23CCAA60E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306632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C4DC0D-5D22-E138-F791-0CA1C444E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04D90DA-3EF4-E2C1-96BE-A2147581A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2FE2D26-573C-EA43-B29F-7DE90407D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7CC5A09-5355-FCDF-D617-27121C0D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4071328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F74954F-ADFD-A8CE-E0B0-8BD26D21C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D8F5E01-E971-F7A3-4C03-E63D08D2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00601FE-3B3C-588B-CE46-107B54B74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5884054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9F5CF-34E8-C350-CF1F-90227E88C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40B3A9-9A3C-C27C-3F7B-09ACCEF74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CA1E674-745D-197F-569F-7C9C3C613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78E2E30-AECD-47F4-27EB-5E2E829FA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162F2D-F3F3-B2B7-EC6C-F031C8999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1F22F1-C3A4-1863-0014-0369DB815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7941462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B918B5-E29C-65C3-14BC-A83DD8AC7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579C90A-0FAC-74F6-FD8E-2F6B7976CE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K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BC656AE-7C02-FD43-6313-351A510D3C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49AB1B-FA07-E685-50A3-4E8AEB89D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1841BB1-0B0A-8D68-E374-68AF3E190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AB23BE-95D0-026B-03C4-E5FC38E32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18032708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370AE9-87CD-6C35-629E-CFB873F60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A0A3AD-320A-61EA-1E0B-245324D6AB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A96974-F3AA-DD7D-D791-7D2DC0D55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8C81110-9B02-1402-2171-42A8DCF4D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06D1B8-6442-FD71-7254-A6CE504BF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4198768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0555EA0-5F6D-36E1-69DB-27E9EFEBBA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A547793-AF28-BCB0-FF53-0C05073F17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7EDE7CF-9652-5356-314E-F81E39E82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20140F-E3E6-DEF4-709B-1A834FBA7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4F9747-1AF5-4B30-AAE8-831A9B7D3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422640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51B2843B-F705-4A64-AED2-A02D930FF26F}" type="datetimeFigureOut">
              <a:rPr lang="ru-RU"/>
              <a:pPr>
                <a:defRPr/>
              </a:pPr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7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6F5D1E71-2FEA-4591-A37A-400EDD6AC2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518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ED8AE-F9E3-4870-BF32-E9E4C2B2C856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6F3DE0-85B8-3BF3-BDC6-A4D520E36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A546310-28F1-AFD2-485B-E1A07A1D0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0FF182-D062-92C0-A6C4-82D1F4E33B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E48DE-060E-43A4-AC79-B3A18E34C24F}" type="datetimeFigureOut">
              <a:rPr lang="ru-KZ" smtClean="0"/>
              <a:t>05.06.2025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242F94-8A4A-F36C-CAB1-E103CF8A3E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564349-05E9-CD00-7AEC-78D68BC525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370081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K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772816"/>
            <a:ext cx="5904656" cy="4536504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r>
              <a:rPr lang="ru-RU" sz="3600" b="1" dirty="0">
                <a:solidFill>
                  <a:srgbClr val="FFFF00"/>
                </a:solidFill>
                <a:latin typeface="+mn-lt"/>
              </a:rPr>
              <a:t>Проект мероприятий и бюджет заявки в </a:t>
            </a:r>
            <a:r>
              <a:rPr lang="ru-RU" sz="3600" b="1" dirty="0">
                <a:solidFill>
                  <a:srgbClr val="FFFF00"/>
                </a:solidFill>
                <a:latin typeface="Calibri" panose="020F0502020204030204"/>
              </a:rPr>
              <a:t>ГФСТМ</a:t>
            </a:r>
            <a:r>
              <a:rPr lang="ru-RU" sz="3600" b="1" dirty="0">
                <a:solidFill>
                  <a:srgbClr val="FFFF00"/>
                </a:solidFill>
                <a:latin typeface="+mn-lt"/>
              </a:rPr>
              <a:t> по компоненту  «Туберкулез» в Казахстане на 2026 -2028 годы.</a:t>
            </a: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en-US" sz="2000" b="1" dirty="0">
                <a:solidFill>
                  <a:schemeClr val="bg1"/>
                </a:solidFill>
                <a:latin typeface="+mn-lt"/>
              </a:rPr>
            </a:br>
            <a:endParaRPr lang="en-US" sz="3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5085184"/>
            <a:ext cx="8280920" cy="792088"/>
          </a:xfrm>
        </p:spPr>
        <p:txBody>
          <a:bodyPr>
            <a:normAutofit fontScale="70000" lnSpcReduction="20000"/>
          </a:bodyPr>
          <a:lstStyle/>
          <a:p>
            <a:br>
              <a:rPr lang="ru-RU" sz="3500" b="1" dirty="0">
                <a:solidFill>
                  <a:schemeClr val="bg1"/>
                </a:solidFill>
              </a:rPr>
            </a:br>
            <a:r>
              <a:rPr lang="ru-RU" sz="3500" b="1" dirty="0">
                <a:solidFill>
                  <a:schemeClr val="bg1"/>
                </a:solidFill>
              </a:rPr>
              <a:t>СКК РК -  05.06.2025г.  </a:t>
            </a:r>
            <a:r>
              <a:rPr lang="ru-RU" sz="3500" b="1" dirty="0"/>
              <a:t> </a:t>
            </a:r>
            <a:r>
              <a:rPr lang="ru-RU" sz="3200" b="1" dirty="0"/>
              <a:t>г.</a:t>
            </a:r>
            <a:br>
              <a:rPr lang="ru-RU" sz="3200" b="1" dirty="0">
                <a:solidFill>
                  <a:srgbClr val="FFFF00"/>
                </a:solidFill>
              </a:rPr>
            </a:br>
            <a:endParaRPr lang="en-US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D0BD62-E561-4485-BFE0-CEC1AFF49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188640"/>
            <a:ext cx="1825456" cy="151693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6E0D37-2291-4F97-B82F-6B24D0350C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192" y="1196752"/>
            <a:ext cx="2644859" cy="554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536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3"/>
            <a:ext cx="8856984" cy="576063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Проект заявки в ГФ по ТБ в РК на 2026-2028 гг.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166" y="836712"/>
            <a:ext cx="8779179" cy="590465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800" b="1" dirty="0"/>
              <a:t>Цель: </a:t>
            </a:r>
            <a:r>
              <a:rPr lang="ru-RU" sz="2400" b="1" i="1" dirty="0">
                <a:solidFill>
                  <a:srgbClr val="002060"/>
                </a:solidFill>
              </a:rPr>
              <a:t>Укрепить комплексные и устойчивые меры реагирования системы здравоохранения и сообществ на проблемы ЛЧ и ЛУ-ТБ в Казахстане, поддерживаемые с помощью пациент  ориентированных подходов, с акцентом на уязвимые группы населения. </a:t>
            </a:r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800" b="1" dirty="0"/>
              <a:t>Задача: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002060"/>
                </a:solidFill>
              </a:rPr>
              <a:t>Поддержка всеобщего доступа к качественной и ориентированной на нужды людей по диагностике, лечению, профилактике, мониторингу и оценке лекарственно-чувствительного и лекарственно-резистентного туберкулеза. </a:t>
            </a:r>
          </a:p>
          <a:p>
            <a:pPr marL="0" indent="0" algn="just">
              <a:buNone/>
            </a:pPr>
            <a:endParaRPr lang="ru-RU" sz="2400" b="1" dirty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sz="2400" b="1" dirty="0"/>
              <a:t>В заявке имеются </a:t>
            </a:r>
            <a:r>
              <a:rPr lang="ru-RU" sz="2400" b="1" dirty="0">
                <a:solidFill>
                  <a:srgbClr val="C00000"/>
                </a:solidFill>
              </a:rPr>
              <a:t>7 модулей и 13 интервенций</a:t>
            </a:r>
            <a:endParaRPr lang="ru-RU" sz="2400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sz="2400" b="1" dirty="0"/>
              <a:t>Мероприятий: </a:t>
            </a:r>
            <a:r>
              <a:rPr lang="ru-RU" sz="2400" b="1" dirty="0">
                <a:solidFill>
                  <a:srgbClr val="0070C0"/>
                </a:solidFill>
              </a:rPr>
              <a:t>всего -  62</a:t>
            </a:r>
            <a:r>
              <a:rPr lang="ru-RU" sz="2400" b="1" dirty="0"/>
              <a:t> </a:t>
            </a:r>
            <a:r>
              <a:rPr lang="ru-RU" sz="2400" dirty="0"/>
              <a:t>(из них в </a:t>
            </a:r>
            <a:r>
              <a:rPr lang="en-US" sz="2400" dirty="0"/>
              <a:t>PAAR –</a:t>
            </a:r>
            <a:r>
              <a:rPr lang="ru-RU" sz="2400" dirty="0"/>
              <a:t>3 полностью и частично - 7)</a:t>
            </a:r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400" b="1" dirty="0"/>
              <a:t>Общий бюджет: </a:t>
            </a:r>
            <a:r>
              <a:rPr lang="ru-RU" sz="3500" b="1" dirty="0">
                <a:solidFill>
                  <a:srgbClr val="0070C0"/>
                </a:solidFill>
              </a:rPr>
              <a:t>– </a:t>
            </a:r>
            <a:r>
              <a:rPr lang="ru-RU" sz="3500" b="1" dirty="0">
                <a:solidFill>
                  <a:srgbClr val="C00000"/>
                </a:solidFill>
              </a:rPr>
              <a:t>основной</a:t>
            </a:r>
            <a:r>
              <a:rPr lang="ru-RU" sz="3000" b="1" dirty="0">
                <a:solidFill>
                  <a:srgbClr val="C00000"/>
                </a:solidFill>
              </a:rPr>
              <a:t> 7 422 983 </a:t>
            </a:r>
            <a:r>
              <a:rPr lang="en-US" sz="3000" b="1" dirty="0">
                <a:solidFill>
                  <a:srgbClr val="C00000"/>
                </a:solidFill>
              </a:rPr>
              <a:t>USD</a:t>
            </a:r>
            <a:r>
              <a:rPr lang="ru-KZ" sz="3000" b="1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endParaRPr lang="ru-KZ" sz="3500" dirty="0">
              <a:latin typeface="Arial" panose="020B0604020202020204" pitchFamily="34" charset="0"/>
            </a:endParaRPr>
          </a:p>
          <a:p>
            <a:pPr marL="0" lvl="0" indent="0" algn="ctr" fontAlgn="b">
              <a:spcBef>
                <a:spcPts val="0"/>
              </a:spcBef>
              <a:buNone/>
            </a:pPr>
            <a:r>
              <a:rPr lang="en-US" sz="2600" b="1" dirty="0">
                <a:solidFill>
                  <a:srgbClr val="7030A0"/>
                </a:solidFill>
              </a:rPr>
              <a:t>PAAR</a:t>
            </a:r>
            <a:r>
              <a:rPr lang="ru-RU" sz="2600" b="1" dirty="0">
                <a:solidFill>
                  <a:srgbClr val="7030A0"/>
                </a:solidFill>
              </a:rPr>
              <a:t> (дополнительный) –  </a:t>
            </a:r>
            <a:r>
              <a:rPr lang="ru-KZ" sz="2600" b="1" dirty="0">
                <a:solidFill>
                  <a:srgbClr val="7030A0"/>
                </a:solidFill>
                <a:latin typeface="Calibri" panose="020F0502020204030204" pitchFamily="34" charset="0"/>
              </a:rPr>
              <a:t>2 226</a:t>
            </a:r>
            <a:r>
              <a:rPr lang="ru-RU" sz="2600" b="1" dirty="0">
                <a:solidFill>
                  <a:srgbClr val="7030A0"/>
                </a:solidFill>
                <a:latin typeface="Calibri" panose="020F0502020204030204" pitchFamily="34" charset="0"/>
              </a:rPr>
              <a:t> 682 </a:t>
            </a:r>
            <a:r>
              <a:rPr lang="en-US" sz="2600" b="1" dirty="0">
                <a:solidFill>
                  <a:srgbClr val="7030A0"/>
                </a:solidFill>
              </a:rPr>
              <a:t>USD</a:t>
            </a:r>
            <a:endParaRPr lang="ru-RU" sz="2600" b="1" dirty="0">
              <a:solidFill>
                <a:srgbClr val="7030A0"/>
              </a:solidFill>
            </a:endParaRPr>
          </a:p>
          <a:p>
            <a:pPr marL="0" lvl="0" indent="0" algn="ctr" fontAlgn="b">
              <a:spcBef>
                <a:spcPts val="0"/>
              </a:spcBef>
              <a:buNone/>
            </a:pPr>
            <a:r>
              <a:rPr lang="ru-RU" sz="3000" b="1" dirty="0">
                <a:solidFill>
                  <a:srgbClr val="0070C0"/>
                </a:solidFill>
              </a:rPr>
              <a:t>9 649 665 </a:t>
            </a:r>
            <a:r>
              <a:rPr lang="en-US" sz="3000" b="1" dirty="0">
                <a:solidFill>
                  <a:srgbClr val="0070C0"/>
                </a:solidFill>
              </a:rPr>
              <a:t>USD</a:t>
            </a:r>
            <a:endParaRPr lang="en-US" sz="3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45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1"/>
            <a:ext cx="8568951" cy="432048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Модули по проекту - финансовому распределению</a:t>
            </a: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C719A1C9-20F3-4FC8-94F9-EE84D3CDFF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368236"/>
              </p:ext>
            </p:extLst>
          </p:nvPr>
        </p:nvGraphicFramePr>
        <p:xfrm>
          <a:off x="251520" y="692696"/>
          <a:ext cx="8568951" cy="55618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896544">
                  <a:extLst>
                    <a:ext uri="{9D8B030D-6E8A-4147-A177-3AD203B41FA5}">
                      <a16:colId xmlns:a16="http://schemas.microsoft.com/office/drawing/2014/main" val="1195104120"/>
                    </a:ext>
                  </a:extLst>
                </a:gridCol>
                <a:gridCol w="903149">
                  <a:extLst>
                    <a:ext uri="{9D8B030D-6E8A-4147-A177-3AD203B41FA5}">
                      <a16:colId xmlns:a16="http://schemas.microsoft.com/office/drawing/2014/main" val="2714287161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301589128"/>
                    </a:ext>
                  </a:extLst>
                </a:gridCol>
                <a:gridCol w="1329098">
                  <a:extLst>
                    <a:ext uri="{9D8B030D-6E8A-4147-A177-3AD203B41FA5}">
                      <a16:colId xmlns:a16="http://schemas.microsoft.com/office/drawing/2014/main" val="1445409845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Модули</a:t>
                      </a: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Доля бюджета</a:t>
                      </a:r>
                      <a:endParaRPr lang="ru-RU" sz="1400" b="1" i="1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Базовое распределение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ПААР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526586"/>
                  </a:ext>
                </a:extLst>
              </a:tr>
              <a:tr h="58856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1: </a:t>
                      </a:r>
                      <a:r>
                        <a:rPr lang="ru-RU" sz="1400" b="1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Диагностика</a:t>
                      </a:r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, лечение и уход за больными туберкулезом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15.6%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1,156,514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417,357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5379578"/>
                  </a:ext>
                </a:extLst>
              </a:tr>
              <a:tr h="58856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2: Диагностика, лечение и уход за больными с лекарственно-устойчивым туберкулезом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22.5%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1,670,860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1,071,275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175561"/>
                  </a:ext>
                </a:extLst>
              </a:tr>
              <a:tr h="5276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3: Профилактика туберкулеза/резистентного туберкулеза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10.6%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784,542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3498254"/>
                  </a:ext>
                </a:extLst>
              </a:tr>
              <a:tr h="29428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4: Ключевые и уязвимые группы населения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21.4%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1,590,047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552,446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534648"/>
                  </a:ext>
                </a:extLst>
              </a:tr>
              <a:tr h="78136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5: Устранение барьеров, связанных с правами человека и гендером, при получении услуг по лечению туберкулеза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3.6%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265,039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83,231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46861"/>
                  </a:ext>
                </a:extLst>
              </a:tr>
              <a:tr h="78136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6 RSSH: Планирование и управление сектором здравоохранения для комплексных услуг, ориентированных на людей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5.7%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422,746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51,713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017159"/>
                  </a:ext>
                </a:extLst>
              </a:tr>
              <a:tr h="29428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Модуль 7: RSSH: Системы мониторинга и оценки (M&amp;E)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4.8%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356,024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50,659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512217"/>
                  </a:ext>
                </a:extLst>
              </a:tr>
              <a:tr h="29428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Управление грантами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15.9%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1,177,212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703925"/>
                  </a:ext>
                </a:extLst>
              </a:tr>
              <a:tr h="30442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Итого бюджет гранта</a:t>
                      </a:r>
                      <a:endParaRPr lang="ru-KZ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7,422,983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+mn-lt"/>
                        </a:rPr>
                        <a:t>2,226,682</a:t>
                      </a: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8113592"/>
                  </a:ext>
                </a:extLst>
              </a:tr>
              <a:tr h="37971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Выделенная сумма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KZ" sz="1400" b="1" i="1" u="none" strike="noStrike" dirty="0">
                        <a:solidFill>
                          <a:srgbClr val="25406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7,422,991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2,226,897</a:t>
                      </a:r>
                    </a:p>
                  </a:txBody>
                  <a:tcPr marL="7620" marR="7620" marT="762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146794"/>
                  </a:ext>
                </a:extLst>
              </a:tr>
              <a:tr h="29428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Разница</a:t>
                      </a:r>
                      <a:endParaRPr lang="ru-RU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KZ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8</a:t>
                      </a:r>
                      <a:endParaRPr lang="ru-KZ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215</a:t>
                      </a:r>
                      <a:endParaRPr lang="ru-KZ" sz="1400" b="1" i="0" u="none" strike="noStrike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717609"/>
                  </a:ext>
                </a:extLst>
              </a:tr>
            </a:tbl>
          </a:graphicData>
        </a:graphic>
      </p:graphicFrame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F3AFAF50-9751-4C23-8885-14039CAC925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3228073"/>
              </p:ext>
            </p:extLst>
          </p:nvPr>
        </p:nvGraphicFramePr>
        <p:xfrm>
          <a:off x="3530600" y="3333750"/>
          <a:ext cx="2081213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080452" imgH="190605" progId="Excel.Sheet.12">
                  <p:embed/>
                </p:oleObj>
              </mc:Choice>
              <mc:Fallback>
                <p:oleObj name="Worksheet" r:id="rId3" imgW="2080452" imgH="19060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30600" y="3333750"/>
                        <a:ext cx="2081213" cy="190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88897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258" y="116633"/>
            <a:ext cx="8765087" cy="648072"/>
          </a:xfrm>
          <a:solidFill>
            <a:schemeClr val="accent5">
              <a:lumMod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1: Диагностика, лечение ТБ и противотуберкулезная помощь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908721"/>
            <a:ext cx="8642959" cy="49839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Модуль: Мульти-резистентный туберкулез (МЛУ-ТБ)</a:t>
            </a:r>
          </a:p>
          <a:p>
            <a:pPr marL="0" indent="0" algn="just">
              <a:buNone/>
            </a:pPr>
            <a:r>
              <a:rPr lang="ru-RU" sz="1800" b="1" dirty="0"/>
              <a:t>1.1 Скрининг и диагностика ТБ; 1.2 Лечение ТБ, помощь и поддержка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792136"/>
              </p:ext>
            </p:extLst>
          </p:nvPr>
        </p:nvGraphicFramePr>
        <p:xfrm>
          <a:off x="366387" y="1690513"/>
          <a:ext cx="8642959" cy="4199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0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30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96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63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1328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Мероприятие</a:t>
                      </a:r>
                      <a:endParaRPr lang="en-US" sz="12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Общий бюджет</a:t>
                      </a:r>
                      <a:endParaRPr lang="en-US" sz="12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Основной бюджет</a:t>
                      </a:r>
                      <a:endParaRPr lang="en-US" sz="12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Дополнительный бюджет (</a:t>
                      </a:r>
                      <a:r>
                        <a:rPr lang="en-US" sz="1200" b="1" dirty="0"/>
                        <a:t>PAAR</a:t>
                      </a:r>
                      <a:r>
                        <a:rPr lang="ru-RU" sz="1200" b="1" dirty="0"/>
                        <a:t>)</a:t>
                      </a:r>
                      <a:endParaRPr lang="en-US" sz="12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3285">
                <a:tc>
                  <a:txBody>
                    <a:bodyPr/>
                    <a:lstStyle/>
                    <a:p>
                      <a:r>
                        <a:rPr lang="en-US" sz="1200" dirty="0"/>
                        <a:t>1.1.1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Внедрение компьютерного выявления с помощью ИИ (CAD) для скрининга ТБ и легочных заболеваний в пилотных регионах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151,209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733,851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417,357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8995">
                <a:tc>
                  <a:txBody>
                    <a:bodyPr/>
                    <a:lstStyle/>
                    <a:p>
                      <a:r>
                        <a:rPr lang="en-US" sz="1200" dirty="0"/>
                        <a:t>1.1.2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Тренинги по повышению потенциала для представителей частных поставщиков ПМСП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62,323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62,323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8995">
                <a:tc>
                  <a:txBody>
                    <a:bodyPr/>
                    <a:lstStyle/>
                    <a:p>
                      <a:r>
                        <a:rPr lang="en-US" sz="1200" dirty="0"/>
                        <a:t>1.</a:t>
                      </a:r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Закуп противотуберкулезных препаратов для краткосрочного лечения ЛЧ ТБ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204,630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204,630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8995">
                <a:tc>
                  <a:txBody>
                    <a:bodyPr/>
                    <a:lstStyle/>
                    <a:p>
                      <a:r>
                        <a:rPr lang="en-US" sz="1200" dirty="0"/>
                        <a:t>1.</a:t>
                      </a:r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2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Тренинг на национальном уровне по новым режимам лечения для ЛЧ и ЛУ ТБ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33,997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33,997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8995">
                <a:tc>
                  <a:txBody>
                    <a:bodyPr/>
                    <a:lstStyle/>
                    <a:p>
                      <a:r>
                        <a:rPr lang="en-US" sz="1200" dirty="0"/>
                        <a:t>1.</a:t>
                      </a:r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3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Тренинг на региональном уровне по новым режимам лечения для ЛЧ, ЛУ ТБ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86,913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86,913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8995">
                <a:tc>
                  <a:txBody>
                    <a:bodyPr/>
                    <a:lstStyle/>
                    <a:p>
                      <a:r>
                        <a:rPr lang="en-US" sz="1200" dirty="0"/>
                        <a:t>1.1.</a:t>
                      </a:r>
                      <a:r>
                        <a:rPr lang="ru-RU" sz="1200" dirty="0"/>
                        <a:t>4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Обучающая поездка по новым режимам лечения ТБ и их более широкой интеграции 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34,800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34,800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7905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2: Диагностика, лечение и помощь при ЛУ ТБ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764705"/>
            <a:ext cx="8642959" cy="512801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2.1 Диагностика ЛУ ТБ/ Тест на лекарственную чувствительность (ТЛЧ) 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439881"/>
              </p:ext>
            </p:extLst>
          </p:nvPr>
        </p:nvGraphicFramePr>
        <p:xfrm>
          <a:off x="169102" y="1052737"/>
          <a:ext cx="8587893" cy="51280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97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22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65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57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35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2274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Мероприятие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Общий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Основной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Дополнительный бюджет (</a:t>
                      </a:r>
                      <a:r>
                        <a:rPr lang="en-US" sz="1200" dirty="0"/>
                        <a:t>PAAR</a:t>
                      </a:r>
                      <a:r>
                        <a:rPr lang="ru-RU" sz="1200" dirty="0"/>
                        <a:t>)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112">
                <a:tc>
                  <a:txBody>
                    <a:bodyPr/>
                    <a:lstStyle/>
                    <a:p>
                      <a:r>
                        <a:rPr lang="ru-RU" sz="1200" dirty="0"/>
                        <a:t>2.1.1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Закуп картриджей </a:t>
                      </a:r>
                      <a:r>
                        <a:rPr lang="en-US" sz="1200" b="1" dirty="0" err="1"/>
                        <a:t>Xpert</a:t>
                      </a:r>
                      <a:r>
                        <a:rPr lang="en-US" sz="1200" b="1" dirty="0"/>
                        <a:t> MTB/XDR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98,277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98,277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29">
                <a:tc>
                  <a:txBody>
                    <a:bodyPr/>
                    <a:lstStyle/>
                    <a:p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</a:t>
                      </a:r>
                      <a:r>
                        <a:rPr lang="en-US" sz="1200" dirty="0"/>
                        <a:t>.2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Послепродажное обслуживание, калибровка и ремонт аппаратов </a:t>
                      </a:r>
                      <a:r>
                        <a:rPr lang="ru-RU" sz="1200" b="1" dirty="0" err="1"/>
                        <a:t>GeneXpert</a:t>
                      </a:r>
                      <a:r>
                        <a:rPr lang="ru-RU" sz="1200" b="1" dirty="0"/>
                        <a:t>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889,642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705,132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184,510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628">
                <a:tc>
                  <a:txBody>
                    <a:bodyPr/>
                    <a:lstStyle/>
                    <a:p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</a:t>
                      </a:r>
                      <a:r>
                        <a:rPr lang="en-US" sz="1200" dirty="0"/>
                        <a:t>.3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Закуп чистых субстанций для ТЛЧ к ПВР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48,007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9985">
                <a:tc>
                  <a:txBody>
                    <a:bodyPr/>
                    <a:lstStyle/>
                    <a:p>
                      <a:r>
                        <a:rPr lang="ru-RU" sz="1200" dirty="0"/>
                        <a:t>2.1.4.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Закуп системы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BD BACTEC™ MGIT™ 960 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317,783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317,783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476921">
                <a:tc>
                  <a:txBody>
                    <a:bodyPr/>
                    <a:lstStyle/>
                    <a:p>
                      <a:r>
                        <a:rPr lang="ru-RU" sz="1200" dirty="0"/>
                        <a:t>2.1.5.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Закуп системы менеджмента данных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BACTEC™ MGIT™ 960 </a:t>
                      </a: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ru-RU" sz="1200" b="1" dirty="0" err="1">
                          <a:solidFill>
                            <a:srgbClr val="7030A0"/>
                          </a:solidFill>
                        </a:rPr>
                        <a:t>EpiCenter</a:t>
                      </a:r>
                      <a:r>
                        <a:rPr lang="ru-RU" sz="12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sz="1200" b="1" dirty="0">
                        <a:solidFill>
                          <a:srgbClr val="7030A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201,978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201,978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92433172"/>
                  </a:ext>
                </a:extLst>
              </a:tr>
              <a:tr h="476921">
                <a:tc>
                  <a:txBody>
                    <a:bodyPr/>
                    <a:lstStyle/>
                    <a:p>
                      <a:r>
                        <a:rPr lang="ru-RU" sz="1200" dirty="0"/>
                        <a:t>2.1.6.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Внедрение </a:t>
                      </a:r>
                      <a:r>
                        <a:rPr lang="ru-RU" sz="1200" b="1" dirty="0" err="1"/>
                        <a:t>таргентого</a:t>
                      </a:r>
                      <a:r>
                        <a:rPr lang="ru-RU" sz="1200" b="1" dirty="0"/>
                        <a:t> секвенирования </a:t>
                      </a:r>
                      <a:r>
                        <a:rPr lang="ru-RU" sz="1200" b="1" dirty="0" err="1"/>
                        <a:t>следующ</a:t>
                      </a:r>
                      <a:r>
                        <a:rPr lang="ru-RU" sz="1200" b="1" dirty="0"/>
                        <a:t>.  поколения (</a:t>
                      </a:r>
                      <a:r>
                        <a:rPr lang="ru-RU" sz="1200" b="1" dirty="0" err="1"/>
                        <a:t>тССП</a:t>
                      </a:r>
                      <a:r>
                        <a:rPr lang="ru-RU" sz="1200" b="1" dirty="0"/>
                        <a:t>) в диагностике ТБ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267,831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267,831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59114143"/>
                  </a:ext>
                </a:extLst>
              </a:tr>
              <a:tr h="409985">
                <a:tc>
                  <a:txBody>
                    <a:bodyPr/>
                    <a:lstStyle/>
                    <a:p>
                      <a:r>
                        <a:rPr lang="ru-RU" sz="1200" dirty="0"/>
                        <a:t>2.1.7. 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Обучение новым технологиям для внедрения </a:t>
                      </a:r>
                      <a:r>
                        <a:rPr lang="ru-RU" sz="1200" b="1" dirty="0" err="1"/>
                        <a:t>тССП</a:t>
                      </a:r>
                      <a:r>
                        <a:rPr lang="ru-RU" sz="1200" b="1" dirty="0"/>
                        <a:t>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11,347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11,347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40059918"/>
                  </a:ext>
                </a:extLst>
              </a:tr>
              <a:tr h="657877">
                <a:tc>
                  <a:txBody>
                    <a:bodyPr/>
                    <a:lstStyle/>
                    <a:p>
                      <a:r>
                        <a:rPr lang="ru-RU" sz="1200" dirty="0"/>
                        <a:t>2.1.8. 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Техническое и сервисное обслуживание оборудования для </a:t>
                      </a:r>
                      <a:r>
                        <a:rPr lang="ru-RU" sz="1200" b="1" dirty="0" err="1"/>
                        <a:t>полногеномного</a:t>
                      </a:r>
                      <a:r>
                        <a:rPr lang="ru-RU" sz="1200" b="1" dirty="0"/>
                        <a:t> секвенирования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95,145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47,573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47,573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99340626"/>
                  </a:ext>
                </a:extLst>
              </a:tr>
              <a:tr h="816012">
                <a:tc>
                  <a:txBody>
                    <a:bodyPr/>
                    <a:lstStyle/>
                    <a:p>
                      <a:r>
                        <a:rPr lang="ru-RU" sz="1200" dirty="0"/>
                        <a:t>2.1.9. 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Тренинг по системам менеджмента качества (СМК)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50,322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33,548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16,774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704226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4117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2: Диагностика, лечение и помощь при ЛУ ТБ (2)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836713"/>
            <a:ext cx="8642959" cy="5056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2.1.  Диагностика ЛУ ТБ/ Тест на лекарственную чувствительность (ТЛЧ) 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479635"/>
              </p:ext>
            </p:extLst>
          </p:nvPr>
        </p:nvGraphicFramePr>
        <p:xfrm>
          <a:off x="169100" y="1340769"/>
          <a:ext cx="8730641" cy="4089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4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43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5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43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5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05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Мероприятие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Общий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Основной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Дополнительный бюджет (</a:t>
                      </a:r>
                      <a:r>
                        <a:rPr lang="en-US" sz="1200" dirty="0"/>
                        <a:t>PAAR</a:t>
                      </a:r>
                      <a:r>
                        <a:rPr lang="ru-RU" sz="1200" dirty="0"/>
                        <a:t>)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9909">
                <a:tc>
                  <a:txBody>
                    <a:bodyPr/>
                    <a:lstStyle/>
                    <a:p>
                      <a:r>
                        <a:rPr lang="ru-RU" sz="1200" dirty="0"/>
                        <a:t>2.1.10.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Обеспечение внешней оценки качества НРЛ и РРЛ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16,632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16,632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3110">
                <a:tc>
                  <a:txBody>
                    <a:bodyPr/>
                    <a:lstStyle/>
                    <a:p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11.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Национальный консультант по лабораторному менеджменту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11,460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11,460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r>
                        <a:rPr lang="ru-RU" sz="1200" dirty="0"/>
                        <a:t>2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</a:t>
                      </a:r>
                      <a:r>
                        <a:rPr lang="en-US" sz="1200" dirty="0"/>
                        <a:t>.</a:t>
                      </a:r>
                      <a:r>
                        <a:rPr lang="ru-RU" sz="1200" dirty="0"/>
                        <a:t>12.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Внешняя техническая помощь для обзора и дальнейшей разработки Лабораторного руководства по ТБ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18,000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18,000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7824">
                <a:tc>
                  <a:txBody>
                    <a:bodyPr/>
                    <a:lstStyle/>
                    <a:p>
                      <a:r>
                        <a:rPr lang="ru-RU" sz="1200" dirty="0"/>
                        <a:t>2.1.13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Надзорные визиты команда СНРЛ 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21,899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21,899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575003">
                <a:tc>
                  <a:txBody>
                    <a:bodyPr/>
                    <a:lstStyle/>
                    <a:p>
                      <a:r>
                        <a:rPr lang="ru-RU" sz="1200" dirty="0"/>
                        <a:t>2.1.14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Установка и техническая поддержка подходящих систем хранения штаммов МБТ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203,558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203,558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8843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2: Диагностика, лечение и помощь при ЛУ ТБ (3)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836713"/>
            <a:ext cx="8642959" cy="5056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2.2. Лечение, уход и поддержка ЛУ ТБ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005743"/>
              </p:ext>
            </p:extLst>
          </p:nvPr>
        </p:nvGraphicFramePr>
        <p:xfrm>
          <a:off x="539551" y="1196752"/>
          <a:ext cx="8136906" cy="4576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0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0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32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72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32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501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Мероприятие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Общий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Основной бюджет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Дополнительный бюджет (</a:t>
                      </a:r>
                      <a:r>
                        <a:rPr lang="en-US" sz="1200" dirty="0"/>
                        <a:t>PAAR</a:t>
                      </a:r>
                      <a:r>
                        <a:rPr lang="ru-RU" sz="1200" dirty="0"/>
                        <a:t>)</a:t>
                      </a:r>
                      <a:endParaRPr lang="en-US" sz="12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675">
                <a:tc>
                  <a:txBody>
                    <a:bodyPr/>
                    <a:lstStyle/>
                    <a:p>
                      <a:pPr algn="l" fontAlgn="t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2.2.1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Техническая помощь для укрепления АДСМ и поддержки внедрения и расширения более коротких схем лечения: Национальный консультант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086">
                <a:tc>
                  <a:txBody>
                    <a:bodyPr/>
                    <a:lstStyle/>
                    <a:p>
                      <a:pPr algn="l" fontAlgn="t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2.2.2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Обучение по улучшению АДСМ в контексте расширенного использования новых противотуберкулезных препаратов, схем лечения ЛУ-ТБ и </a:t>
                      </a:r>
                      <a:r>
                        <a:rPr lang="ru-RU" sz="1200" b="1" dirty="0" err="1"/>
                        <a:t>коморбидных</a:t>
                      </a:r>
                      <a:r>
                        <a:rPr lang="ru-RU" sz="1200" b="1" dirty="0"/>
                        <a:t> состояний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42,773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42,773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0866">
                <a:tc>
                  <a:txBody>
                    <a:bodyPr/>
                    <a:lstStyle/>
                    <a:p>
                      <a:pPr algn="l" fontAlgn="t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2.2.3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/>
                        <a:t>Приобретение пиридоксина в таблетированной форме для пациентов, включенных в схемы лечения, включающие изониазид, </a:t>
                      </a:r>
                      <a:r>
                        <a:rPr lang="ru-RU" sz="1200" b="1" dirty="0" err="1"/>
                        <a:t>циклосерин</a:t>
                      </a:r>
                      <a:r>
                        <a:rPr lang="ru-RU" sz="1200" b="1" dirty="0"/>
                        <a:t> или </a:t>
                      </a:r>
                      <a:r>
                        <a:rPr lang="ru-RU" sz="1200" b="1" dirty="0" err="1"/>
                        <a:t>линезолид</a:t>
                      </a:r>
                      <a:r>
                        <a:rPr lang="ru-RU" sz="1200" b="1" dirty="0"/>
                        <a:t> 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112,124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112,124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7274">
                <a:tc>
                  <a:txBody>
                    <a:bodyPr/>
                    <a:lstStyle/>
                    <a:p>
                      <a:pPr algn="l" fontAlgn="t"/>
                      <a:r>
                        <a:rPr lang="ru-KZ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2.2.4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Закупка педиатрических препаратов для борьбы с ТБ и схем коротких курсов лечения лекарственно-чувствительного и лекарственно-устойчивого ТБ</a:t>
                      </a:r>
                      <a:endParaRPr lang="en-US" sz="12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229,992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229,992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KZ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593685">
                <a:tc>
                  <a:txBody>
                    <a:bodyPr/>
                    <a:lstStyle/>
                    <a:p>
                      <a:pPr algn="l" fontAlgn="t"/>
                      <a:r>
                        <a:rPr lang="ru-K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2.2.5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/>
                        <a:t>Закупка лекарств для </a:t>
                      </a:r>
                      <a:r>
                        <a:rPr lang="en-US" sz="1200" b="1" dirty="0" err="1"/>
                        <a:t>BPalM</a:t>
                      </a:r>
                      <a:endParaRPr lang="en-US" sz="12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59,525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59,525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KZ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860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3: Профилактика ТБ/ЛУ ТБ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1940" y="764704"/>
            <a:ext cx="8642959" cy="512028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3.1 Скрининг/тестирование на ТБ инфекцию </a:t>
            </a:r>
            <a:endParaRPr lang="ru-RU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226658"/>
              </p:ext>
            </p:extLst>
          </p:nvPr>
        </p:nvGraphicFramePr>
        <p:xfrm>
          <a:off x="395536" y="1412776"/>
          <a:ext cx="8416525" cy="3528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3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8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35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8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2642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Мероприятие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Общий бюджет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Основной бюджет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Дополнительный бюджет (</a:t>
                      </a:r>
                      <a:r>
                        <a:rPr lang="en-US" sz="1400" dirty="0"/>
                        <a:t>PAAR</a:t>
                      </a:r>
                      <a:r>
                        <a:rPr lang="ru-RU" sz="1400" dirty="0"/>
                        <a:t>)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2196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3.1.1.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>
                          <a:latin typeface="+mn-lt"/>
                        </a:rPr>
                        <a:t>Техническая помощь по ТИ: Нац. консультант по координации, реализации и мониторинге мероприятий по ДЗ и лечению ТИ 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latin typeface="+mn-lt"/>
                        </a:rPr>
                        <a:t>0</a:t>
                      </a:r>
                    </a:p>
                    <a:p>
                      <a:pPr algn="r"/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</a:t>
                      </a:r>
                      <a:r>
                        <a:rPr lang="en-US" sz="1200" dirty="0">
                          <a:latin typeface="+mn-lt"/>
                        </a:rPr>
                        <a:t>.</a:t>
                      </a:r>
                      <a:r>
                        <a:rPr lang="ru-RU" sz="1200" dirty="0">
                          <a:latin typeface="+mn-lt"/>
                        </a:rPr>
                        <a:t>1</a:t>
                      </a:r>
                      <a:r>
                        <a:rPr lang="en-US" sz="1200" dirty="0">
                          <a:latin typeface="+mn-lt"/>
                        </a:rPr>
                        <a:t>.</a:t>
                      </a:r>
                      <a:r>
                        <a:rPr lang="ru-RU" sz="1200" dirty="0">
                          <a:latin typeface="+mn-lt"/>
                        </a:rPr>
                        <a:t>2.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>
                          <a:latin typeface="+mn-lt"/>
                        </a:rPr>
                        <a:t>Тренинг по ТИ на центральном уровне - 22 участника, включая тренеров  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60,845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60,845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</a:t>
                      </a:r>
                      <a:r>
                        <a:rPr lang="en-US" sz="1200" dirty="0">
                          <a:latin typeface="+mn-lt"/>
                        </a:rPr>
                        <a:t>.</a:t>
                      </a:r>
                      <a:r>
                        <a:rPr lang="ru-RU" sz="1200" dirty="0">
                          <a:latin typeface="+mn-lt"/>
                        </a:rPr>
                        <a:t>1</a:t>
                      </a:r>
                      <a:r>
                        <a:rPr lang="en-US" sz="1200" dirty="0">
                          <a:latin typeface="+mn-lt"/>
                        </a:rPr>
                        <a:t>.</a:t>
                      </a:r>
                      <a:r>
                        <a:rPr lang="ru-RU" sz="1200" dirty="0">
                          <a:latin typeface="+mn-lt"/>
                        </a:rPr>
                        <a:t>3.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>
                          <a:latin typeface="+mn-lt"/>
                        </a:rPr>
                        <a:t>Закуп тестов </a:t>
                      </a:r>
                      <a:r>
                        <a:rPr lang="en-US" sz="1200" b="1" dirty="0">
                          <a:latin typeface="+mn-lt"/>
                        </a:rPr>
                        <a:t>QuantiFERON-TB Gold Plus (QFT-PLUS)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235,500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235,500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9923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3: Профилактика ТБ/ЛУ ТБ (2)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1940" y="764704"/>
            <a:ext cx="8642959" cy="512028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3.2 </a:t>
            </a:r>
            <a:r>
              <a:rPr lang="ru-RU" sz="2000" b="1" dirty="0">
                <a:solidFill>
                  <a:prstClr val="black"/>
                </a:solidFill>
              </a:rPr>
              <a:t>Профилактическое лечение </a:t>
            </a:r>
            <a:r>
              <a:rPr lang="ru-RU" sz="2000" b="1" dirty="0"/>
              <a:t> </a:t>
            </a:r>
            <a:endParaRPr lang="ru-RU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356581"/>
              </p:ext>
            </p:extLst>
          </p:nvPr>
        </p:nvGraphicFramePr>
        <p:xfrm>
          <a:off x="395536" y="1196752"/>
          <a:ext cx="8416525" cy="453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3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8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35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8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Мероприятие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Общий бюджет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Основной бюджет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Дополнительный бюджет (</a:t>
                      </a:r>
                      <a:r>
                        <a:rPr lang="en-US" sz="1400" dirty="0"/>
                        <a:t>PAAR</a:t>
                      </a:r>
                      <a:r>
                        <a:rPr lang="ru-RU" sz="1400" dirty="0"/>
                        <a:t>)</a:t>
                      </a:r>
                      <a:endParaRPr lang="en-US" sz="14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644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3.2.1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latin typeface="+mn-lt"/>
                        </a:rPr>
                        <a:t>Закуп препаратов для профилактического лечения ТБ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273,302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273,302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  <a:tr h="895036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3.2.2.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latin typeface="+mn-lt"/>
                        </a:rPr>
                        <a:t>ОИ по эффективности новых подходов в выявлении, ДЗ и различных режимов профилактического лечения ТБ инфекции в ГС РК. 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67,355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67,355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43907671"/>
                  </a:ext>
                </a:extLst>
              </a:tr>
              <a:tr h="629840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3.2.3.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latin typeface="+mn-lt"/>
                        </a:rPr>
                        <a:t>ОИ по "Систематическому скринингу ТБ и проф. лечению ТИ  в пенитенциарной системе РК" </a:t>
                      </a:r>
                      <a:endParaRPr lang="en-US" sz="12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47,298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47,298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823557822"/>
                  </a:ext>
                </a:extLst>
              </a:tr>
              <a:tr h="364644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3.2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Итого по интервенции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387,955</a:t>
                      </a:r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387,955</a:t>
                      </a:r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851238040"/>
                  </a:ext>
                </a:extLst>
              </a:tr>
              <a:tr h="364644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3.3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ru-RU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3.3 Профилактика и контроль ТБ инфекции 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pPr algn="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pPr algn="r"/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887034659"/>
                  </a:ext>
                </a:extLst>
              </a:tr>
              <a:tr h="364644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+mn-lt"/>
                        </a:rPr>
                        <a:t>3.3.1. 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Расширение инфекционного контроля: повышение потенциала ТБ центров и Комитета санитарного и эпидемиологического контроля 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54,404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marR="0" lvl="0" indent="0" algn="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54,404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 fontAlgn="b"/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>
                          <a:latin typeface="+mn-lt"/>
                        </a:rPr>
                        <a:t>0</a:t>
                      </a:r>
                      <a:endParaRPr lang="en-US" sz="1200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7710616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0007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867394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 4: Ключевые и уязвимые группы населения (2) 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836713"/>
            <a:ext cx="8642959" cy="5056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897790"/>
              </p:ext>
            </p:extLst>
          </p:nvPr>
        </p:nvGraphicFramePr>
        <p:xfrm>
          <a:off x="260473" y="829715"/>
          <a:ext cx="8752283" cy="50372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79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3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27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35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9908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Мероприятие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Общий бюджет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Основной бюджет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Дополнительный бюджет (</a:t>
                      </a:r>
                      <a:r>
                        <a:rPr lang="en-US" sz="1100" dirty="0"/>
                        <a:t>PAAR</a:t>
                      </a:r>
                      <a:r>
                        <a:rPr lang="ru-RU" sz="1100" dirty="0"/>
                        <a:t>)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023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4.1.1.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Программы "малых" грантов для поддержки НПО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1 833 613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1 309 724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523 889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0263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4.1.2.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Тренинги для персонала НПО по контролю над ТБ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56 366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45 092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11 273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763939083"/>
                  </a:ext>
                </a:extLst>
              </a:tr>
              <a:tr h="320743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4.1.3</a:t>
                      </a:r>
                    </a:p>
                    <a:p>
                      <a:endParaRPr lang="ru-RU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Мониторинг и дистанционный мониторинг реализации программ "малых" грантов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60 493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43 209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17 284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4112469906"/>
                  </a:ext>
                </a:extLst>
              </a:tr>
              <a:tr h="32074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4.1.4</a:t>
                      </a:r>
                      <a:endParaRPr lang="en-US" sz="1100" b="1" dirty="0">
                        <a:latin typeface="+mn-lt"/>
                      </a:endParaRPr>
                    </a:p>
                    <a:p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Закуп </a:t>
                      </a:r>
                      <a:r>
                        <a:rPr kumimoji="0" lang="ru-RU" sz="11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СИЗов</a:t>
                      </a: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для НПО </a:t>
                      </a:r>
                      <a:endParaRPr lang="en-US" sz="1100" b="1" dirty="0">
                        <a:latin typeface="+mn-lt"/>
                      </a:endParaRP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22 765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22 765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895921231"/>
                  </a:ext>
                </a:extLst>
              </a:tr>
              <a:tr h="42294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4.1.5.</a:t>
                      </a:r>
                      <a:endParaRPr lang="en-US" sz="1100" b="1" dirty="0">
                        <a:latin typeface="+mn-lt"/>
                      </a:endParaRPr>
                    </a:p>
                    <a:p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Визиты по обмену опытом НПО в РК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21 199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21 199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10869135"/>
                  </a:ext>
                </a:extLst>
              </a:tr>
              <a:tr h="519195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</a:t>
                      </a:r>
                      <a:r>
                        <a:rPr lang="en-US" sz="1100" b="1" dirty="0">
                          <a:latin typeface="+mn-lt"/>
                        </a:rPr>
                        <a:t>.</a:t>
                      </a:r>
                      <a:r>
                        <a:rPr lang="ru-RU" sz="1100" b="1" dirty="0">
                          <a:latin typeface="+mn-lt"/>
                        </a:rPr>
                        <a:t>1</a:t>
                      </a:r>
                      <a:r>
                        <a:rPr lang="en-US" sz="1100" b="1" dirty="0">
                          <a:latin typeface="+mn-lt"/>
                        </a:rPr>
                        <a:t>.</a:t>
                      </a:r>
                      <a:r>
                        <a:rPr lang="ru-RU" sz="1100" b="1" dirty="0">
                          <a:latin typeface="+mn-lt"/>
                        </a:rPr>
                        <a:t>6.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>
                          <a:latin typeface="+mn-lt"/>
                        </a:rPr>
                        <a:t>Разработка и распространение </a:t>
                      </a:r>
                      <a:r>
                        <a:rPr lang="ru-RU" sz="1100" b="1" dirty="0" err="1">
                          <a:latin typeface="+mn-lt"/>
                        </a:rPr>
                        <a:t>ИОМов</a:t>
                      </a:r>
                      <a:r>
                        <a:rPr lang="ru-RU" sz="1100" b="1" dirty="0">
                          <a:latin typeface="+mn-lt"/>
                        </a:rPr>
                        <a:t>, включающих инновации в ТБ программе для ключевых и уязвимых групп населения (НПО)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18 250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18 250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2464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</a:t>
                      </a:r>
                      <a:r>
                        <a:rPr lang="en-US" sz="1100" b="1" dirty="0">
                          <a:latin typeface="+mn-lt"/>
                        </a:rPr>
                        <a:t>.</a:t>
                      </a:r>
                      <a:r>
                        <a:rPr lang="ru-RU" sz="1100" b="1" dirty="0">
                          <a:latin typeface="+mn-lt"/>
                        </a:rPr>
                        <a:t>1</a:t>
                      </a:r>
                      <a:r>
                        <a:rPr lang="en-US" sz="1100" b="1" dirty="0">
                          <a:latin typeface="+mn-lt"/>
                        </a:rPr>
                        <a:t>.</a:t>
                      </a:r>
                      <a:r>
                        <a:rPr lang="ru-RU" sz="1100" b="1" dirty="0">
                          <a:latin typeface="+mn-lt"/>
                        </a:rPr>
                        <a:t>7.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>
                          <a:latin typeface="+mn-lt"/>
                        </a:rPr>
                        <a:t>Обновление, поддержка и техническое обслуживание базы данных НПО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4 825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4 825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053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4.1.8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Координационные совещания с НПО, реализующими "малые" гранты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26 652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26 652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452464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4.1.9.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Обучающие сессии по ТБ и ко-инфекции ТБ/ВИЧ для персонала региональных ТБ и ВИЧ центров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49 165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49 165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  <a:tr h="603060">
                <a:tc>
                  <a:txBody>
                    <a:bodyPr/>
                    <a:lstStyle/>
                    <a:p>
                      <a:r>
                        <a:rPr lang="ru-RU" sz="1100" b="1" dirty="0">
                          <a:latin typeface="+mn-lt"/>
                        </a:rPr>
                        <a:t>4.1.10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Тренинг для специалистов по диагностике и лечению ТБ, ЛУ ТБ, ТБ инфекции, которые предоставляют медицинские услуги в Уголовно-исправительной системе (УИС)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49 165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49 165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50579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0441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2"/>
            <a:ext cx="8718116" cy="1296144"/>
          </a:xfrm>
          <a:solidFill>
            <a:schemeClr val="accent5">
              <a:lumMod val="5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 5: Устранение барьеров, связанных с правами человека и гендером, при получении услуг по лечению туберкулеза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1628800"/>
            <a:ext cx="8642959" cy="42639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b="1" dirty="0"/>
              <a:t>5.1 Элиминация стигмы и дискриминации, связанных с ТБ </a:t>
            </a:r>
          </a:p>
          <a:p>
            <a:pPr marL="0" indent="0" algn="just">
              <a:buNone/>
            </a:pPr>
            <a:r>
              <a:rPr lang="ru-RU" sz="1800" b="1" dirty="0"/>
              <a:t>5.2 Мониторинг и реформирование политики, нормативных актов и законов &amp; Мобилизация и </a:t>
            </a:r>
            <a:r>
              <a:rPr lang="ru-RU" sz="1800" b="1" dirty="0" err="1"/>
              <a:t>адвокация</a:t>
            </a:r>
            <a:r>
              <a:rPr lang="ru-RU" sz="1800" b="1" dirty="0"/>
              <a:t> сообществ, включая поддержку групп, возглавляемых людьми, пережившими ТБ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774925"/>
              </p:ext>
            </p:extLst>
          </p:nvPr>
        </p:nvGraphicFramePr>
        <p:xfrm>
          <a:off x="412364" y="2780928"/>
          <a:ext cx="8231590" cy="3082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0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85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3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95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63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Мероприятие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Общий бюджет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Основной бюджет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/>
                        <a:t>Дополнительный бюджет (</a:t>
                      </a:r>
                      <a:r>
                        <a:rPr lang="en-US" sz="1100" dirty="0"/>
                        <a:t>PAAR</a:t>
                      </a:r>
                      <a:r>
                        <a:rPr lang="ru-RU" sz="1100" dirty="0"/>
                        <a:t>)</a:t>
                      </a:r>
                      <a:endParaRPr lang="en-US" sz="1100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620">
                <a:tc>
                  <a:txBody>
                    <a:bodyPr/>
                    <a:lstStyle/>
                    <a:p>
                      <a:r>
                        <a:rPr lang="ru-RU" sz="1100" dirty="0"/>
                        <a:t>5.1.1.</a:t>
                      </a:r>
                      <a:endParaRPr lang="en-US" sz="1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/>
                        <a:t>Операционное исследование по оценке стигмы, связанной с ТБ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58,339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58,339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r>
                        <a:rPr lang="en-US" sz="1100" dirty="0"/>
                        <a:t>5.</a:t>
                      </a:r>
                      <a:r>
                        <a:rPr lang="ru-RU" sz="1100" dirty="0"/>
                        <a:t>1</a:t>
                      </a:r>
                      <a:r>
                        <a:rPr lang="en-US" sz="1100" dirty="0"/>
                        <a:t>.2</a:t>
                      </a:r>
                      <a:r>
                        <a:rPr lang="ru-RU" sz="1100" dirty="0"/>
                        <a:t>.</a:t>
                      </a:r>
                      <a:endParaRPr lang="en-US" sz="1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/>
                        <a:t>Расширение внедрения программы </a:t>
                      </a:r>
                      <a:r>
                        <a:rPr lang="ru-RU" sz="1100" b="1" dirty="0" err="1"/>
                        <a:t>OneImpact</a:t>
                      </a:r>
                      <a:r>
                        <a:rPr lang="ru-RU" sz="1100" b="1" dirty="0"/>
                        <a:t>. </a:t>
                      </a:r>
                      <a:r>
                        <a:rPr lang="en-US" sz="1100" b="1" dirty="0"/>
                        <a:t>KZ</a:t>
                      </a:r>
                      <a:r>
                        <a:rPr lang="ru-RU" sz="1100" b="1" dirty="0"/>
                        <a:t> и его интеграция в структуру реагирования на ТБ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245,999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177,412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68,587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0320">
                <a:tc>
                  <a:txBody>
                    <a:bodyPr/>
                    <a:lstStyle/>
                    <a:p>
                      <a:r>
                        <a:rPr lang="en-US" sz="1100" dirty="0"/>
                        <a:t>5.2.</a:t>
                      </a:r>
                      <a:r>
                        <a:rPr lang="ru-RU" sz="1100" dirty="0"/>
                        <a:t>2.</a:t>
                      </a:r>
                      <a:endParaRPr lang="en-US" sz="11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endParaRPr lang="ru-RU" sz="1100" b="1" dirty="0"/>
                    </a:p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 err="1"/>
                        <a:t>Адвокационные</a:t>
                      </a:r>
                      <a:r>
                        <a:rPr lang="ru-RU" sz="1100" b="1" dirty="0"/>
                        <a:t> совещания с лицами, принимающими решения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43,932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29,288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14,644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7933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2"/>
            <a:ext cx="8718116" cy="1296143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 6 RSSH: Планирование и управление сектором здравоохранения для комплексных услуг, ориентированных на людей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1628800"/>
            <a:ext cx="8642959" cy="42639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6.1 Интеграция/координация в программах по борьбе с заболеваниями и на уровне оказания услуг 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122723"/>
              </p:ext>
            </p:extLst>
          </p:nvPr>
        </p:nvGraphicFramePr>
        <p:xfrm>
          <a:off x="539551" y="2348879"/>
          <a:ext cx="8347666" cy="3294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8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3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46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3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8744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Мероприятие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Общий бюджет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Основной бюджет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Дополнительный бюджет (</a:t>
                      </a:r>
                      <a:r>
                        <a:rPr lang="en-US" sz="1100" b="1" dirty="0"/>
                        <a:t>PAAR</a:t>
                      </a:r>
                      <a:r>
                        <a:rPr lang="ru-RU" sz="1100" b="1" dirty="0"/>
                        <a:t>)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481">
                <a:tc>
                  <a:txBody>
                    <a:bodyPr/>
                    <a:lstStyle/>
                    <a:p>
                      <a:r>
                        <a:rPr lang="en-US" sz="1100" b="1" dirty="0"/>
                        <a:t>6</a:t>
                      </a:r>
                      <a:r>
                        <a:rPr lang="ru-RU" sz="1100" b="1" dirty="0"/>
                        <a:t>.1.1.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/>
                        <a:t>Поддержка Центра клинического наставничества и повышения квалификации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133,967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121,967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12,000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976">
                <a:tc>
                  <a:txBody>
                    <a:bodyPr/>
                    <a:lstStyle/>
                    <a:p>
                      <a:r>
                        <a:rPr lang="en-US" sz="1100" b="1" dirty="0"/>
                        <a:t>6.</a:t>
                      </a:r>
                      <a:r>
                        <a:rPr lang="ru-RU" sz="1100" b="1" dirty="0"/>
                        <a:t>1</a:t>
                      </a:r>
                      <a:r>
                        <a:rPr lang="en-US" sz="1100" b="1" dirty="0"/>
                        <a:t>.2</a:t>
                      </a:r>
                      <a:r>
                        <a:rPr lang="ru-RU" sz="1100" b="1" dirty="0"/>
                        <a:t>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/>
                        <a:t>Обновление и разработка онлайн обучающих модулей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13,385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13,385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r>
                        <a:rPr lang="en-US" sz="1100" b="1" dirty="0"/>
                        <a:t>6.</a:t>
                      </a:r>
                      <a:r>
                        <a:rPr lang="ru-RU" sz="1100" b="1" dirty="0"/>
                        <a:t>1</a:t>
                      </a:r>
                      <a:r>
                        <a:rPr lang="en-US" sz="1100" b="1" dirty="0"/>
                        <a:t>.3</a:t>
                      </a:r>
                      <a:r>
                        <a:rPr lang="ru-RU" sz="1100" b="1" dirty="0"/>
                        <a:t>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/>
                        <a:t>Международная стажировка </a:t>
                      </a:r>
                      <a:r>
                        <a:rPr lang="ru-RU" sz="1100" b="1" dirty="0" err="1"/>
                        <a:t>зарубежом</a:t>
                      </a:r>
                      <a:r>
                        <a:rPr lang="ru-RU" sz="1100" b="1" dirty="0"/>
                        <a:t> для наставников Центра клинического наставничества и повышения квалификации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75,060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b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b"/>
                      <a:endParaRPr lang="ru-K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75,060</a:t>
                      </a:r>
                      <a:endParaRPr lang="ru-RU" sz="11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b"/>
                      <a:endParaRPr lang="ru-RU" sz="11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b"/>
                      <a:endParaRPr lang="ru-KZ" sz="11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1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425">
                <a:tc>
                  <a:txBody>
                    <a:bodyPr/>
                    <a:lstStyle/>
                    <a:p>
                      <a:r>
                        <a:rPr lang="en-US" sz="1100" b="1" dirty="0"/>
                        <a:t>6</a:t>
                      </a:r>
                      <a:r>
                        <a:rPr lang="ru-RU" sz="1100" b="1" dirty="0"/>
                        <a:t>.1.</a:t>
                      </a:r>
                      <a:r>
                        <a:rPr lang="en-US" sz="1100" b="1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Обсуждения на круглых столах для лиц, принимающих решения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16,939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16,939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1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556326">
                <a:tc>
                  <a:txBody>
                    <a:bodyPr/>
                    <a:lstStyle/>
                    <a:p>
                      <a:r>
                        <a:rPr lang="ru-RU" sz="1100" b="1" dirty="0"/>
                        <a:t>6.1.5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Координационные совещания НТП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56,315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56,315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1106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2"/>
            <a:ext cx="8718116" cy="1224136"/>
          </a:xfrm>
          <a:solidFill>
            <a:schemeClr val="accent5">
              <a:lumMod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Модуль 6 RSSH: Планирование и управление сектором здравоохранения для комплексных услуг, ориентированных на людей (2)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1412776"/>
            <a:ext cx="8642959" cy="44799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6.1 Интеграция/координация в программах по борьбе с заболеваниями и на уровне оказания услуг (2)</a:t>
            </a:r>
            <a:endParaRPr lang="ru-RU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0342681"/>
              </p:ext>
            </p:extLst>
          </p:nvPr>
        </p:nvGraphicFramePr>
        <p:xfrm>
          <a:off x="269308" y="2060848"/>
          <a:ext cx="8630434" cy="3672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32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229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14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13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14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36462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/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Мероприятие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Общий бюджет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Основной бюджет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Дополнительный бюджет (</a:t>
                      </a:r>
                      <a:r>
                        <a:rPr lang="en-US" sz="1100" b="1" dirty="0"/>
                        <a:t>PAAR</a:t>
                      </a:r>
                      <a:r>
                        <a:rPr lang="ru-RU" sz="1100" b="1" dirty="0"/>
                        <a:t>)</a:t>
                      </a:r>
                      <a:endParaRPr lang="en-US" sz="1100" b="1" dirty="0"/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854">
                <a:tc>
                  <a:txBody>
                    <a:bodyPr/>
                    <a:lstStyle/>
                    <a:p>
                      <a:endParaRPr lang="ru-RU" sz="1100" b="1" dirty="0"/>
                    </a:p>
                    <a:p>
                      <a:r>
                        <a:rPr lang="ru-RU" sz="1100" b="1" dirty="0"/>
                        <a:t>6.1.6.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/>
                        <a:t>Участие в Совещании высокого уровня ООН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20,780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20,780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0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915">
                <a:tc>
                  <a:txBody>
                    <a:bodyPr/>
                    <a:lstStyle/>
                    <a:p>
                      <a:r>
                        <a:rPr lang="ru-RU" sz="1100" b="1" dirty="0"/>
                        <a:t>6</a:t>
                      </a:r>
                      <a:r>
                        <a:rPr lang="en-US" sz="1100" b="1" dirty="0"/>
                        <a:t>.</a:t>
                      </a:r>
                      <a:r>
                        <a:rPr lang="ru-RU" sz="1100" b="1" dirty="0"/>
                        <a:t>1</a:t>
                      </a:r>
                      <a:r>
                        <a:rPr lang="en-US" sz="1100" b="1" dirty="0"/>
                        <a:t>.</a:t>
                      </a:r>
                      <a:r>
                        <a:rPr lang="ru-RU" sz="1100" b="1" dirty="0"/>
                        <a:t>7.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/>
                        <a:t>Региональная Конференция по  ТБ в РК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53,858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53,858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2879">
                <a:tc>
                  <a:txBody>
                    <a:bodyPr/>
                    <a:lstStyle/>
                    <a:p>
                      <a:r>
                        <a:rPr lang="ru-RU" sz="1100" b="1" dirty="0"/>
                        <a:t>6</a:t>
                      </a:r>
                      <a:r>
                        <a:rPr lang="en-US" sz="1100" b="1" dirty="0"/>
                        <a:t>.</a:t>
                      </a:r>
                      <a:r>
                        <a:rPr lang="ru-RU" sz="1100" b="1" dirty="0"/>
                        <a:t>1</a:t>
                      </a:r>
                      <a:r>
                        <a:rPr lang="en-US" sz="1100" b="1" dirty="0"/>
                        <a:t>.</a:t>
                      </a:r>
                      <a:r>
                        <a:rPr lang="ru-RU" sz="1100" b="1" dirty="0"/>
                        <a:t>8.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/>
                      <a:endParaRPr lang="ru-RU" sz="1100" b="1" dirty="0"/>
                    </a:p>
                    <a:p>
                      <a:pPr algn="just"/>
                      <a:r>
                        <a:rPr lang="ru-RU" sz="1100" b="1" dirty="0"/>
                        <a:t>Разработка стратегических документов и обновление политики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79,426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39,713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39,713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4628">
                <a:tc>
                  <a:txBody>
                    <a:bodyPr/>
                    <a:lstStyle/>
                    <a:p>
                      <a:r>
                        <a:rPr lang="ru-RU" sz="1100" b="1" dirty="0"/>
                        <a:t>6.1.9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Поддержка Всемирного дня борьбы с ТБ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13,651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13,651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358670">
                <a:tc>
                  <a:txBody>
                    <a:bodyPr/>
                    <a:lstStyle/>
                    <a:p>
                      <a:r>
                        <a:rPr lang="ru-RU" sz="1100" b="1" dirty="0"/>
                        <a:t>6.1.10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/>
                        <a:t>Проведение обучающих сессий по приоритетным вопросам НТП </a:t>
                      </a:r>
                      <a:endParaRPr lang="en-US" sz="1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11,077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11,077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/>
                        <a:t>0</a:t>
                      </a:r>
                      <a:endParaRPr lang="en-US" sz="11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7396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86409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Модуль 7: RSSH: Системы мониторинга и оценки (МиО) </a:t>
            </a:r>
            <a:endParaRPr lang="en-US" sz="2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980727"/>
            <a:ext cx="8642959" cy="49119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7.1 Качество данных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787545"/>
              </p:ext>
            </p:extLst>
          </p:nvPr>
        </p:nvGraphicFramePr>
        <p:xfrm>
          <a:off x="395535" y="1340768"/>
          <a:ext cx="8280922" cy="4186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7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3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59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1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06842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+mn-lt"/>
                        </a:rPr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latin typeface="+mn-lt"/>
                        </a:rPr>
                        <a:t>Мероприятие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latin typeface="+mn-lt"/>
                        </a:rPr>
                        <a:t>Общий бюджет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latin typeface="+mn-lt"/>
                        </a:rPr>
                        <a:t>Основной бюджет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latin typeface="+mn-lt"/>
                        </a:rPr>
                        <a:t>Дополнительный бюджет (</a:t>
                      </a:r>
                      <a:r>
                        <a:rPr lang="en-US" sz="1100" dirty="0">
                          <a:latin typeface="+mn-lt"/>
                        </a:rPr>
                        <a:t>PAAR</a:t>
                      </a:r>
                      <a:r>
                        <a:rPr lang="ru-RU" sz="1100" dirty="0">
                          <a:latin typeface="+mn-lt"/>
                        </a:rPr>
                        <a:t>)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5326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7.1.1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>
                          <a:latin typeface="+mn-lt"/>
                        </a:rPr>
                        <a:t>Мониторинг и поддерживающие надзорные визиты группы МиО НТП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254,868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254,868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7.1.2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>
                          <a:latin typeface="+mn-lt"/>
                        </a:rPr>
                        <a:t>Визиты по обмену опытом для групп МиО в пределах страны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14,475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14,475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7.1.3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b="1" dirty="0">
                          <a:latin typeface="+mn-lt"/>
                        </a:rPr>
                        <a:t>Тренинг для специалистов МиО по менеджменту медицинской информации и </a:t>
                      </a:r>
                      <a:r>
                        <a:rPr lang="ru-RU" sz="1100" b="1" dirty="0" err="1">
                          <a:latin typeface="+mn-lt"/>
                        </a:rPr>
                        <a:t>дМиО</a:t>
                      </a:r>
                      <a:r>
                        <a:rPr lang="ru-RU" sz="1100" b="1" dirty="0">
                          <a:latin typeface="+mn-lt"/>
                        </a:rPr>
                        <a:t>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42,756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14,252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28,504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7.1.4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Консультант для поддержки медицинских информационных систем 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45,839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555611233"/>
                  </a:ext>
                </a:extLst>
              </a:tr>
              <a:tr h="603440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7.1.5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Проведение тренинга по последним обновлениям в информационной системе по ТБ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33,232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11,077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22,155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121960237"/>
                  </a:ext>
                </a:extLst>
              </a:tr>
              <a:tr h="342912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7.1.6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Техническая поддержка, обновления и расширение НРБТ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15,513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15,513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661187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6028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01" y="116633"/>
            <a:ext cx="8718116" cy="576064"/>
          </a:xfrm>
          <a:solidFill>
            <a:schemeClr val="accent5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Менеджмент гранта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58" y="836713"/>
            <a:ext cx="8642959" cy="5056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950" b="1" dirty="0"/>
              <a:t> </a:t>
            </a:r>
            <a:endParaRPr lang="ru-RU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754903"/>
              </p:ext>
            </p:extLst>
          </p:nvPr>
        </p:nvGraphicFramePr>
        <p:xfrm>
          <a:off x="395536" y="1196752"/>
          <a:ext cx="8064897" cy="2808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7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31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33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78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33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84428"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latin typeface="+mn-lt"/>
                        </a:rPr>
                        <a:t>Nr.</a:t>
                      </a: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Мероприятие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Общий бюджет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Основной бюджет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latin typeface="+mn-lt"/>
                        </a:rPr>
                        <a:t>Дополнительный бюджет (</a:t>
                      </a:r>
                      <a:r>
                        <a:rPr lang="en-US" sz="1100" b="1" dirty="0">
                          <a:latin typeface="+mn-lt"/>
                        </a:rPr>
                        <a:t>PAAR</a:t>
                      </a:r>
                      <a:r>
                        <a:rPr lang="ru-RU" sz="1100" b="1" dirty="0">
                          <a:latin typeface="+mn-lt"/>
                        </a:rPr>
                        <a:t>)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3425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8.1.1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100" b="1" dirty="0">
                          <a:latin typeface="+mn-lt"/>
                        </a:rPr>
                        <a:t>Зарплата персонала ГРП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994,265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994,265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>
                          <a:latin typeface="+mn-lt"/>
                        </a:rPr>
                        <a:t>0</a:t>
                      </a:r>
                    </a:p>
                    <a:p>
                      <a:pPr algn="r"/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379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8.1.2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100" b="1" dirty="0">
                          <a:latin typeface="+mn-lt"/>
                        </a:rPr>
                        <a:t>Офисные расходы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50,420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50,420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>
                          <a:latin typeface="+mn-lt"/>
                        </a:rPr>
                        <a:t>0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l" fontAlgn="t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8.1.3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100" b="1" dirty="0">
                          <a:latin typeface="+mn-lt"/>
                        </a:rPr>
                        <a:t>Стоимость поддержки и обслуживания </a:t>
                      </a:r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132,527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132,527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b="1" dirty="0">
                          <a:latin typeface="+mn-lt"/>
                        </a:rPr>
                        <a:t>0</a:t>
                      </a:r>
                    </a:p>
                    <a:p>
                      <a:pPr algn="r"/>
                      <a:endParaRPr lang="en-US" sz="1100" b="1" dirty="0">
                        <a:latin typeface="+mn-lt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9384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83CC3A-7427-7B10-7BDF-806061D274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8D7E48-DDAA-3A5A-59D3-20CEB03C6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16632"/>
            <a:ext cx="8640959" cy="576064"/>
          </a:xfrm>
          <a:solidFill>
            <a:srgbClr val="254061"/>
          </a:solidFill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Концептуальная заявка в ГФ на 2026-2028гг.</a:t>
            </a:r>
            <a:endParaRPr lang="ru-KZ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4666F103-F9D3-D984-F36F-53AECEBA8DE6}"/>
              </a:ext>
            </a:extLst>
          </p:cNvPr>
          <p:cNvGraphicFramePr>
            <a:graphicFrameLocks noGrp="1"/>
          </p:cNvGraphicFramePr>
          <p:nvPr/>
        </p:nvGraphicFramePr>
        <p:xfrm>
          <a:off x="251520" y="836713"/>
          <a:ext cx="8640958" cy="5890567"/>
        </p:xfrm>
        <a:graphic>
          <a:graphicData uri="http://schemas.openxmlformats.org/drawingml/2006/table">
            <a:tbl>
              <a:tblPr/>
              <a:tblGrid>
                <a:gridCol w="2160240">
                  <a:extLst>
                    <a:ext uri="{9D8B030D-6E8A-4147-A177-3AD203B41FA5}">
                      <a16:colId xmlns:a16="http://schemas.microsoft.com/office/drawing/2014/main" val="1161622033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70085487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333875168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153991187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378149892"/>
                    </a:ext>
                  </a:extLst>
                </a:gridCol>
                <a:gridCol w="792086">
                  <a:extLst>
                    <a:ext uri="{9D8B030D-6E8A-4147-A177-3AD203B41FA5}">
                      <a16:colId xmlns:a16="http://schemas.microsoft.com/office/drawing/2014/main" val="929742758"/>
                    </a:ext>
                  </a:extLst>
                </a:gridCol>
              </a:tblGrid>
              <a:tr h="2811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Intervention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Y1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Y2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Y3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7341572"/>
                  </a:ext>
                </a:extLst>
              </a:tr>
              <a:tr h="3365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1: TB diagnosis, treatment and care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 TB Screening and Diagnosis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681,790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94,432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13,752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789,974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8787350"/>
                  </a:ext>
                </a:extLst>
              </a:tr>
              <a:tr h="3365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1: TB diagnosis, treatment and care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 TB treatment, care and support 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132,425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192,077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324,502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5462294"/>
                  </a:ext>
                </a:extLst>
              </a:tr>
              <a:tr h="3365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 2: DR-TB diagnosis, treatment and care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2.1 DR-TB Diagnosis/ Drug Susceptibility Testing (DST)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649,986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407,690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55,307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1,112,982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0323671"/>
                  </a:ext>
                </a:extLst>
              </a:tr>
              <a:tr h="3365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 2: DR-TB diagnosis, treatment and care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 DR-TB Treatment, Care and Support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371,551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69,813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13,752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455,116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2973140"/>
                  </a:ext>
                </a:extLst>
              </a:tr>
              <a:tr h="28118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3.1 Screening/testing for TB Infection 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144,096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144,096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26,346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314,538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331316"/>
                  </a:ext>
                </a:extLst>
              </a:tr>
              <a:tr h="28118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3.2 Preventive treatment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91,101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167,347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129,224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387,672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362139"/>
                  </a:ext>
                </a:extLst>
              </a:tr>
              <a:tr h="28118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3.3 Infection Prevention and Control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17,334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17,334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2,282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36,950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7161170"/>
                  </a:ext>
                </a:extLst>
              </a:tr>
              <a:tr h="3365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4: Key and vulnerable populations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4.1 Key and vulnerable populations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912,429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708,783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314,854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1,936,066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7771572"/>
                  </a:ext>
                </a:extLst>
              </a:tr>
              <a:tr h="51550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5: Removing human rights and gender related barriers to TB services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5.1 Eliminating TB-related stigma and discrimination 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38,801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19,401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58,202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2472581"/>
                  </a:ext>
                </a:extLst>
              </a:tr>
              <a:tr h="51550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5: Removing human rights and gender related barriers to TB services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5.2 Monitoring and reforming policies, regulations, and laws &amp; Community mobilization and advocacy, including support to TB survivor-led groups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76,939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87,744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44,403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209,086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4267792"/>
                  </a:ext>
                </a:extLst>
              </a:tr>
              <a:tr h="77326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6 RSSH: Health Sector Planning and Governance for Integrated People- centered Services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6.1 Integration/coordination across disease programs and at the service delivery level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124,443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231,153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85,972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441,568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8329052"/>
                  </a:ext>
                </a:extLst>
              </a:tr>
              <a:tr h="51550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7: RSSH: Monitoring and Evaluation (M&amp;E) systems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7.1 Data quality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122,644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113,870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97,584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334,098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9714660"/>
                  </a:ext>
                </a:extLst>
              </a:tr>
              <a:tr h="28118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Grant management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8.1 Grant management</a:t>
                      </a:r>
                    </a:p>
                  </a:txBody>
                  <a:tcPr marL="5359" marR="5359" marT="53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318,857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344,608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358,771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1,022,236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123745"/>
                  </a:ext>
                </a:extLst>
              </a:tr>
              <a:tr h="352285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3,643,595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2,617,748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1,161,647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7,422,990</a:t>
                      </a:r>
                    </a:p>
                  </a:txBody>
                  <a:tcPr marL="5359" marR="5359" marT="535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68351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3347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F4350-EDAB-E596-C3C5-D5DAA8AB50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F00749-A360-9EE0-5FD1-71C5D1CC5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5" cy="576064"/>
          </a:xfrm>
          <a:solidFill>
            <a:srgbClr val="254061"/>
          </a:solidFill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FF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Вариант 1 – сокращение на 8%</a:t>
            </a:r>
            <a:endParaRPr lang="ru-KZ" sz="2800" b="1" dirty="0">
              <a:solidFill>
                <a:srgbClr val="FFFF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D92E1B12-A3A1-3F14-7EF6-B444350164CA}"/>
              </a:ext>
            </a:extLst>
          </p:cNvPr>
          <p:cNvGraphicFramePr>
            <a:graphicFrameLocks noGrp="1"/>
          </p:cNvGraphicFramePr>
          <p:nvPr/>
        </p:nvGraphicFramePr>
        <p:xfrm>
          <a:off x="179512" y="836712"/>
          <a:ext cx="8712969" cy="5932129"/>
        </p:xfrm>
        <a:graphic>
          <a:graphicData uri="http://schemas.openxmlformats.org/drawingml/2006/table">
            <a:tbl>
              <a:tblPr/>
              <a:tblGrid>
                <a:gridCol w="1947388">
                  <a:extLst>
                    <a:ext uri="{9D8B030D-6E8A-4147-A177-3AD203B41FA5}">
                      <a16:colId xmlns:a16="http://schemas.microsoft.com/office/drawing/2014/main" val="3542215199"/>
                    </a:ext>
                  </a:extLst>
                </a:gridCol>
                <a:gridCol w="3765109">
                  <a:extLst>
                    <a:ext uri="{9D8B030D-6E8A-4147-A177-3AD203B41FA5}">
                      <a16:colId xmlns:a16="http://schemas.microsoft.com/office/drawing/2014/main" val="3379742532"/>
                    </a:ext>
                  </a:extLst>
                </a:gridCol>
                <a:gridCol w="851747">
                  <a:extLst>
                    <a:ext uri="{9D8B030D-6E8A-4147-A177-3AD203B41FA5}">
                      <a16:colId xmlns:a16="http://schemas.microsoft.com/office/drawing/2014/main" val="2212841381"/>
                    </a:ext>
                  </a:extLst>
                </a:gridCol>
                <a:gridCol w="783994">
                  <a:extLst>
                    <a:ext uri="{9D8B030D-6E8A-4147-A177-3AD203B41FA5}">
                      <a16:colId xmlns:a16="http://schemas.microsoft.com/office/drawing/2014/main" val="127884418"/>
                    </a:ext>
                  </a:extLst>
                </a:gridCol>
                <a:gridCol w="706563">
                  <a:extLst>
                    <a:ext uri="{9D8B030D-6E8A-4147-A177-3AD203B41FA5}">
                      <a16:colId xmlns:a16="http://schemas.microsoft.com/office/drawing/2014/main" val="3303815445"/>
                    </a:ext>
                  </a:extLst>
                </a:gridCol>
                <a:gridCol w="658168">
                  <a:extLst>
                    <a:ext uri="{9D8B030D-6E8A-4147-A177-3AD203B41FA5}">
                      <a16:colId xmlns:a16="http://schemas.microsoft.com/office/drawing/2014/main" val="18689509"/>
                    </a:ext>
                  </a:extLst>
                </a:gridCol>
              </a:tblGrid>
              <a:tr h="50199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Intervention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Оригинальный бюджет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Сокращение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Итоговый бюджет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сокращения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4750022"/>
                  </a:ext>
                </a:extLst>
              </a:tr>
              <a:tr h="40291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1: TB diagnosis, treatment and care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 TB Screening and Diagnosis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789,974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(0)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789,974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1149472"/>
                  </a:ext>
                </a:extLst>
              </a:tr>
              <a:tr h="40291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1: TB diagnosis, treatment and care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 TB treatment, care and support 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324,502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(34,800)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289,702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-11%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2084054"/>
                  </a:ext>
                </a:extLst>
              </a:tr>
              <a:tr h="40291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 2: DR-TB diagnosis, treatment and care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2.1 DR-TB Diagnosis/ Drug Susceptibility Testing (DST)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1,112,982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(201,978)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911,004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-18%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1521071"/>
                  </a:ext>
                </a:extLst>
              </a:tr>
              <a:tr h="25932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 2: DR-TB diagnosis, treatment and care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 DR-TB Treatment, Care and Support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455,116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0 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455,116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4155488"/>
                  </a:ext>
                </a:extLst>
              </a:tr>
              <a:tr h="40291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3.1 Screening/testing for TB Infection 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314,538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(0)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314,538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6947712"/>
                  </a:ext>
                </a:extLst>
              </a:tr>
              <a:tr h="40291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3.2 Preventive treatment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387,672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(114,370)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273,302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-30%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385437"/>
                  </a:ext>
                </a:extLst>
              </a:tr>
              <a:tr h="50282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3.3 Infection Prevention and Control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36,950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(0)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36,950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172355"/>
                  </a:ext>
                </a:extLst>
              </a:tr>
              <a:tr h="40291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4: Key and vulnerable populations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4.1 Key and vulnerable populations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1,936,066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(41,015)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1,895,051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3427265"/>
                  </a:ext>
                </a:extLst>
              </a:tr>
              <a:tr h="41059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5: Removing human rights and gender related barriers to TB services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5.1 Eliminating TB-related stigma and discrimination 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58,202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(58,202)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-100%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1212277"/>
                  </a:ext>
                </a:extLst>
              </a:tr>
              <a:tr h="41059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5: Removing human rights and gender related barriers to TB services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5.2 Monitoring and reforming policies, regulations, and laws &amp; Community mobilization and advocacy, including support to TB survivor-led groups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209,086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(28,304)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180,782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-14%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9413044"/>
                  </a:ext>
                </a:extLst>
              </a:tr>
              <a:tr h="41059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6 RSSH: Health Sector Planning and Governance for Integrated People- centered Services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6.1 Integration/coordination across disease programs and at the service delivery level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441,568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(99,511)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342,057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-23%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8488620"/>
                  </a:ext>
                </a:extLst>
              </a:tr>
              <a:tr h="41059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7: RSSH: Monitoring and Evaluation (M&amp;E) systems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7.1 Data quality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334,098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(15,512)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318,586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-5%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9163916"/>
                  </a:ext>
                </a:extLst>
              </a:tr>
              <a:tr h="25932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Grant management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8.1 Grant management</a:t>
                      </a:r>
                    </a:p>
                  </a:txBody>
                  <a:tcPr marL="5039" marR="5039" marT="5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1,022,236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0 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1,022,236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9771212"/>
                  </a:ext>
                </a:extLst>
              </a:tr>
              <a:tr h="348787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Tota</a:t>
                      </a:r>
                      <a:r>
                        <a:rPr lang="en-US" sz="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l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8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7,422,990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      (593,693)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6,829,297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10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-8%</a:t>
                      </a:r>
                    </a:p>
                  </a:txBody>
                  <a:tcPr marL="5039" marR="5039" marT="50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81486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16591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FF310-07DD-8B59-0BBF-636B9AAD9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FAC55A-2ADC-9D3C-6B92-0837E71D9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5" y="116632"/>
            <a:ext cx="8856984" cy="720080"/>
          </a:xfrm>
          <a:solidFill>
            <a:srgbClr val="254061"/>
          </a:solidFill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FFFF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Вариант 2 – сокращение на 29%</a:t>
            </a:r>
            <a:endParaRPr lang="ru-KZ" sz="3200" b="1" dirty="0">
              <a:solidFill>
                <a:srgbClr val="FFFF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00942E0F-1580-7FDA-44C5-1C083FDBEF34}"/>
              </a:ext>
            </a:extLst>
          </p:cNvPr>
          <p:cNvGraphicFramePr>
            <a:graphicFrameLocks noGrp="1"/>
          </p:cNvGraphicFramePr>
          <p:nvPr/>
        </p:nvGraphicFramePr>
        <p:xfrm>
          <a:off x="137920" y="980727"/>
          <a:ext cx="8712968" cy="5760641"/>
        </p:xfrm>
        <a:graphic>
          <a:graphicData uri="http://schemas.openxmlformats.org/drawingml/2006/table">
            <a:tbl>
              <a:tblPr/>
              <a:tblGrid>
                <a:gridCol w="2226957">
                  <a:extLst>
                    <a:ext uri="{9D8B030D-6E8A-4147-A177-3AD203B41FA5}">
                      <a16:colId xmlns:a16="http://schemas.microsoft.com/office/drawing/2014/main" val="2689695125"/>
                    </a:ext>
                  </a:extLst>
                </a:gridCol>
                <a:gridCol w="3317659">
                  <a:extLst>
                    <a:ext uri="{9D8B030D-6E8A-4147-A177-3AD203B41FA5}">
                      <a16:colId xmlns:a16="http://schemas.microsoft.com/office/drawing/2014/main" val="798365296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43524869"/>
                    </a:ext>
                  </a:extLst>
                </a:gridCol>
                <a:gridCol w="851903">
                  <a:extLst>
                    <a:ext uri="{9D8B030D-6E8A-4147-A177-3AD203B41FA5}">
                      <a16:colId xmlns:a16="http://schemas.microsoft.com/office/drawing/2014/main" val="2573336738"/>
                    </a:ext>
                  </a:extLst>
                </a:gridCol>
                <a:gridCol w="677366">
                  <a:extLst>
                    <a:ext uri="{9D8B030D-6E8A-4147-A177-3AD203B41FA5}">
                      <a16:colId xmlns:a16="http://schemas.microsoft.com/office/drawing/2014/main" val="650372054"/>
                    </a:ext>
                  </a:extLst>
                </a:gridCol>
                <a:gridCol w="630971">
                  <a:extLst>
                    <a:ext uri="{9D8B030D-6E8A-4147-A177-3AD203B41FA5}">
                      <a16:colId xmlns:a16="http://schemas.microsoft.com/office/drawing/2014/main" val="27525129"/>
                    </a:ext>
                  </a:extLst>
                </a:gridCol>
              </a:tblGrid>
              <a:tr h="47260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Intervention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Оригинальный бюджет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Сокращение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Итоговый бюджет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сокращения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3682358"/>
                  </a:ext>
                </a:extLst>
              </a:tr>
              <a:tr h="3897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1: TB diagnosis, treatment and care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 TB Screening and Diagnosis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789,974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(296,947)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493,027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-38%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3412432"/>
                  </a:ext>
                </a:extLst>
              </a:tr>
              <a:tr h="3897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1: TB diagnosis, treatment and care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 TB treatment, care and support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324,502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(244,644)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79,858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-75%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0366786"/>
                  </a:ext>
                </a:extLst>
              </a:tr>
              <a:tr h="3897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 2: DR-TB diagnosis, treatment and care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2.1 DR-TB Diagnosis/ Drug Susceptibility Testing (DST)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1,112,982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(564,625)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548,357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-51%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5503318"/>
                  </a:ext>
                </a:extLst>
              </a:tr>
              <a:tr h="3897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 2: DR-TB diagnosis, treatment and care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 DR-TB Treatment, Care and Support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455,116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(112,124)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342,992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-25%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1489022"/>
                  </a:ext>
                </a:extLst>
              </a:tr>
              <a:tr h="3897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3.1 Screening/testing for TB Infection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314,538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(235,500)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79,038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-75%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1010709"/>
                  </a:ext>
                </a:extLst>
              </a:tr>
              <a:tr h="3897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3.2 Preventive treatment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387,672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(114,370)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273,302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-30%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925020"/>
                  </a:ext>
                </a:extLst>
              </a:tr>
              <a:tr h="3897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3.3 Infection Prevention and Control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36,950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(0)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36,950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8941129"/>
                  </a:ext>
                </a:extLst>
              </a:tr>
              <a:tr h="3897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4: Key and vulnerable populations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4.1 Key and vulnerable populations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1,936,066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(318,572)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1,617,494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-16%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3735887"/>
                  </a:ext>
                </a:extLst>
              </a:tr>
              <a:tr h="40816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5: Removing human rights and gender related barriers to TB services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5.1 Eliminating TB-related stigma and discrimination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58,202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(58,202)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-100%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4658413"/>
                  </a:ext>
                </a:extLst>
              </a:tr>
              <a:tr h="42203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5: Removing human rights and gender related barriers to TB services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5.2 Monitoring and reforming policies, regulations, and laws &amp; Community mobilization and advocacy, including support to TB survivor-led groups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209,086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(28,304)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180,782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-14%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6038326"/>
                  </a:ext>
                </a:extLst>
              </a:tr>
              <a:tr h="42203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6 RSSH: Health Sector Planning and Governance for Integrated People- centered Services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6.1 Integration/coordination across disease programs and at the service delivery level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441,568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(143,353)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298,215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-32%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5658681"/>
                  </a:ext>
                </a:extLst>
              </a:tr>
              <a:tr h="40816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7: RSSH: Monitoring and Evaluation (M&amp;E) systems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7.1 Data quality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334,098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(15,512)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318,586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-5%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6043320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Grant management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8.1 Grant management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1,022,236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    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1,022,236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371390"/>
                  </a:ext>
                </a:extLst>
              </a:tr>
              <a:tr h="227962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05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7,422,990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05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    (2,132,151)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050" b="1" i="0" u="none" strike="noStrike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5,290,839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KZ" sz="9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-29%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47585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42404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00807"/>
            <a:ext cx="8712968" cy="2448273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400" b="1" dirty="0">
                <a:solidFill>
                  <a:srgbClr val="FFFF00"/>
                </a:solidFill>
              </a:rPr>
              <a:t>         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034584390"/>
      </p:ext>
    </p:extLst>
  </p:cSld>
  <p:clrMapOvr>
    <a:masterClrMapping/>
  </p:clrMapOvr>
</p:sld>
</file>

<file path=ppt/theme/theme1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7936</TotalTime>
  <Words>2761</Words>
  <Application>Microsoft Office PowerPoint</Application>
  <PresentationFormat>Экран (4:3)</PresentationFormat>
  <Paragraphs>769</Paragraphs>
  <Slides>19</Slides>
  <Notes>13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Wingdings 2</vt:lpstr>
      <vt:lpstr>2_Тема Office</vt:lpstr>
      <vt:lpstr>Office Theme</vt:lpstr>
      <vt:lpstr>Тема Office</vt:lpstr>
      <vt:lpstr>Worksheet</vt:lpstr>
      <vt:lpstr>         Проект мероприятий и бюджет заявки в ГФСТМ по компоненту  «Туберкулез» в Казахстане на 2026 -2028 годы.     </vt:lpstr>
      <vt:lpstr>Проект заявки в ГФ по ТБ в РК на 2026-2028 гг.</vt:lpstr>
      <vt:lpstr>Модули по проекту - финансовому распределению</vt:lpstr>
      <vt:lpstr>Модуль 1: Диагностика, лечение ТБ и противотуберкулезная помощь </vt:lpstr>
      <vt:lpstr>Модуль 2: Диагностика, лечение и помощь при ЛУ ТБ </vt:lpstr>
      <vt:lpstr>Модуль 2: Диагностика, лечение и помощь при ЛУ ТБ (2) </vt:lpstr>
      <vt:lpstr>Модуль 2: Диагностика, лечение и помощь при ЛУ ТБ (3) </vt:lpstr>
      <vt:lpstr>Модуль 3: Профилактика ТБ/ЛУ ТБ </vt:lpstr>
      <vt:lpstr>Модуль 3: Профилактика ТБ/ЛУ ТБ (2) </vt:lpstr>
      <vt:lpstr>Модуль 4: Ключевые и уязвимые группы населения (2) </vt:lpstr>
      <vt:lpstr>Модуль 5: Устранение барьеров, связанных с правами человека и гендером, при получении услуг по лечению туберкулеза</vt:lpstr>
      <vt:lpstr>Модуль 6 RSSH: Планирование и управление сектором здравоохранения для комплексных услуг, ориентированных на людей</vt:lpstr>
      <vt:lpstr>Модуль 6 RSSH: Планирование и управление сектором здравоохранения для комплексных услуг, ориентированных на людей (2)</vt:lpstr>
      <vt:lpstr>Модуль 7: RSSH: Системы мониторинга и оценки (МиО) </vt:lpstr>
      <vt:lpstr>Менеджмент гранта</vt:lpstr>
      <vt:lpstr>Концептуальная заявка в ГФ на 2026-2028гг.</vt:lpstr>
      <vt:lpstr>Вариант 1 – сокращение на 8%</vt:lpstr>
      <vt:lpstr>Вариант 2 – сокращение на 29%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Эффективность   противотуберкулезной Программы в Республике Казахстан</dc:title>
  <dc:creator>Яна Бесстрашнова</dc:creator>
  <cp:lastModifiedBy>Shakhimurat Ismailov</cp:lastModifiedBy>
  <cp:revision>733</cp:revision>
  <cp:lastPrinted>2020-10-06T09:49:38Z</cp:lastPrinted>
  <dcterms:created xsi:type="dcterms:W3CDTF">2013-01-23T10:14:42Z</dcterms:created>
  <dcterms:modified xsi:type="dcterms:W3CDTF">2025-06-05T08:38:00Z</dcterms:modified>
</cp:coreProperties>
</file>